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72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4AA621-3B42-43BC-AFB0-EC24AA1E4E8E}" type="datetimeFigureOut">
              <a:rPr lang="en-US" smtClean="0"/>
              <a:t>11/16/2019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172A26-EA5A-422E-BD29-206684A675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11800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89D7A-6E7A-4F76-8521-48235E0F99D3}" type="datetimeFigureOut">
              <a:rPr lang="en-US" smtClean="0"/>
              <a:t>11/16/2019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1D148-5670-46E8-8C9E-FBF2011105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1379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89D7A-6E7A-4F76-8521-48235E0F99D3}" type="datetimeFigureOut">
              <a:rPr lang="en-US" smtClean="0"/>
              <a:t>11/16/2019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1D148-5670-46E8-8C9E-FBF2011105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1781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89D7A-6E7A-4F76-8521-48235E0F99D3}" type="datetimeFigureOut">
              <a:rPr lang="en-US" smtClean="0"/>
              <a:t>11/16/2019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1D148-5670-46E8-8C9E-FBF2011105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6493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89D7A-6E7A-4F76-8521-48235E0F99D3}" type="datetimeFigureOut">
              <a:rPr lang="en-US" smtClean="0"/>
              <a:t>11/16/2019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1D148-5670-46E8-8C9E-FBF2011105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17327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89D7A-6E7A-4F76-8521-48235E0F99D3}" type="datetimeFigureOut">
              <a:rPr lang="en-US" smtClean="0"/>
              <a:t>11/16/2019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1D148-5670-46E8-8C9E-FBF2011105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3914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89D7A-6E7A-4F76-8521-48235E0F99D3}" type="datetimeFigureOut">
              <a:rPr lang="en-US" smtClean="0"/>
              <a:t>11/16/2019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1D148-5670-46E8-8C9E-FBF2011105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9977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89D7A-6E7A-4F76-8521-48235E0F99D3}" type="datetimeFigureOut">
              <a:rPr lang="en-US" smtClean="0"/>
              <a:t>11/16/2019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1D148-5670-46E8-8C9E-FBF2011105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531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89D7A-6E7A-4F76-8521-48235E0F99D3}" type="datetimeFigureOut">
              <a:rPr lang="en-US" smtClean="0"/>
              <a:t>11/16/2019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1D148-5670-46E8-8C9E-FBF2011105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6289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89D7A-6E7A-4F76-8521-48235E0F99D3}" type="datetimeFigureOut">
              <a:rPr lang="en-US" smtClean="0"/>
              <a:t>11/16/2019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1D148-5670-46E8-8C9E-FBF2011105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26580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89D7A-6E7A-4F76-8521-48235E0F99D3}" type="datetimeFigureOut">
              <a:rPr lang="en-US" smtClean="0"/>
              <a:t>11/16/2019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1D148-5670-46E8-8C9E-FBF2011105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9505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89D7A-6E7A-4F76-8521-48235E0F99D3}" type="datetimeFigureOut">
              <a:rPr lang="en-US" smtClean="0"/>
              <a:t>11/16/2019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1D148-5670-46E8-8C9E-FBF2011105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56562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E89D7A-6E7A-4F76-8521-48235E0F99D3}" type="datetimeFigureOut">
              <a:rPr lang="en-US" smtClean="0"/>
              <a:t>11/16/2019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81D148-5670-46E8-8C9E-FBF2011105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38856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50505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fld id="{DA5FF27B-96AD-4C26-86DE-A49414B01F4B}" type="slidenum">
              <a:rPr lang="en-US" sz="1400" b="0">
                <a:latin typeface="Times New Roman" pitchFamily="18" charset="0"/>
              </a:rPr>
              <a:pPr eaLnBrk="1" hangingPunct="1"/>
              <a:t>2</a:t>
            </a:fld>
            <a:endParaRPr lang="en-US" sz="1400" b="0">
              <a:latin typeface="Times New Roman" pitchFamily="18" charset="0"/>
            </a:endParaRPr>
          </a:p>
        </p:txBody>
      </p:sp>
      <p:sp>
        <p:nvSpPr>
          <p:cNvPr id="13315" name="Text Box 7"/>
          <p:cNvSpPr txBox="1">
            <a:spLocks noChangeArrowheads="1"/>
          </p:cNvSpPr>
          <p:nvPr/>
        </p:nvSpPr>
        <p:spPr bwMode="auto">
          <a:xfrm>
            <a:off x="152400" y="685800"/>
            <a:ext cx="7543800" cy="47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sz="2500"/>
              <a:t>Crossed Aldol Reactions</a:t>
            </a:r>
          </a:p>
        </p:txBody>
      </p:sp>
      <p:sp>
        <p:nvSpPr>
          <p:cNvPr id="13316" name="Text Box 8"/>
          <p:cNvSpPr txBox="1">
            <a:spLocks noChangeArrowheads="1"/>
          </p:cNvSpPr>
          <p:nvPr/>
        </p:nvSpPr>
        <p:spPr bwMode="auto">
          <a:xfrm>
            <a:off x="228600" y="1143000"/>
            <a:ext cx="86106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algn="just" eaLnBrk="1" hangingPunct="1">
              <a:spcBef>
                <a:spcPct val="20000"/>
              </a:spcBef>
            </a:pPr>
            <a:r>
              <a:rPr lang="en-US"/>
              <a:t>Crossed aldols are synthetically useful in two different situations:</a:t>
            </a:r>
          </a:p>
        </p:txBody>
      </p:sp>
      <p:sp>
        <p:nvSpPr>
          <p:cNvPr id="13317" name="Text Box 10"/>
          <p:cNvSpPr txBox="1">
            <a:spLocks noChangeArrowheads="1"/>
          </p:cNvSpPr>
          <p:nvPr/>
        </p:nvSpPr>
        <p:spPr bwMode="auto">
          <a:xfrm>
            <a:off x="228600" y="2009775"/>
            <a:ext cx="861060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630238" indent="-630238" eaLnBrk="0" hangingPunct="0">
              <a:tabLst>
                <a:tab pos="568325" algn="l"/>
                <a:tab pos="630238" algn="l"/>
              </a:tabLst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tabLst>
                <a:tab pos="568325" algn="l"/>
                <a:tab pos="630238" algn="l"/>
              </a:tabLst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tabLst>
                <a:tab pos="568325" algn="l"/>
                <a:tab pos="630238" algn="l"/>
              </a:tabLst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tabLst>
                <a:tab pos="568325" algn="l"/>
                <a:tab pos="630238" algn="l"/>
              </a:tabLst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tabLst>
                <a:tab pos="568325" algn="l"/>
                <a:tab pos="630238" algn="l"/>
              </a:tabLst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68325" algn="l"/>
                <a:tab pos="630238" algn="l"/>
              </a:tabLst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68325" algn="l"/>
                <a:tab pos="630238" algn="l"/>
              </a:tabLst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68325" algn="l"/>
                <a:tab pos="630238" algn="l"/>
              </a:tabLst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68325" algn="l"/>
                <a:tab pos="630238" algn="l"/>
              </a:tabLst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algn="just" eaLnBrk="1" hangingPunct="1">
              <a:spcBef>
                <a:spcPct val="20000"/>
              </a:spcBef>
            </a:pPr>
            <a:r>
              <a:rPr lang="en-US"/>
              <a:t>[1]		When only one carbonyl component has </a:t>
            </a:r>
            <a:r>
              <a:rPr lang="en-US">
                <a:sym typeface="Symbol" pitchFamily="18" charset="2"/>
              </a:rPr>
              <a:t> hydrogens—such cases often lead to the formation of only one product.</a:t>
            </a:r>
            <a:endParaRPr lang="en-US"/>
          </a:p>
        </p:txBody>
      </p:sp>
      <p:pic>
        <p:nvPicPr>
          <p:cNvPr id="13318" name="Picture 12" descr="003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352800"/>
            <a:ext cx="8305800" cy="2765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9" name="Text Box 13"/>
          <p:cNvSpPr txBox="1">
            <a:spLocks noChangeArrowheads="1"/>
          </p:cNvSpPr>
          <p:nvPr/>
        </p:nvSpPr>
        <p:spPr bwMode="auto">
          <a:xfrm>
            <a:off x="1752600" y="76200"/>
            <a:ext cx="5638800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sz="2600"/>
              <a:t>Carbonyl Condensation Reactions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fld id="{2A21BC7A-8598-46A1-BBF2-EDF11AFAEB4E}" type="slidenum">
              <a:rPr lang="en-US" sz="1400" b="0">
                <a:latin typeface="Times New Roman" pitchFamily="18" charset="0"/>
              </a:rPr>
              <a:pPr eaLnBrk="1" hangingPunct="1"/>
              <a:t>3</a:t>
            </a:fld>
            <a:endParaRPr lang="en-US" sz="1400" b="0">
              <a:latin typeface="Times New Roman" pitchFamily="18" charset="0"/>
            </a:endParaRPr>
          </a:p>
        </p:txBody>
      </p:sp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228600" y="685800"/>
            <a:ext cx="7543800" cy="47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sz="2500"/>
              <a:t>Crossed Aldol Reactions</a:t>
            </a:r>
          </a:p>
        </p:txBody>
      </p:sp>
      <p:sp>
        <p:nvSpPr>
          <p:cNvPr id="14340" name="Text Box 5"/>
          <p:cNvSpPr txBox="1">
            <a:spLocks noChangeArrowheads="1"/>
          </p:cNvSpPr>
          <p:nvPr/>
        </p:nvSpPr>
        <p:spPr bwMode="auto">
          <a:xfrm>
            <a:off x="228600" y="1219200"/>
            <a:ext cx="8610600" cy="191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61963" indent="-461963" eaLnBrk="0" hangingPunct="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algn="just" eaLnBrk="1" hangingPunct="1">
              <a:spcBef>
                <a:spcPct val="20000"/>
              </a:spcBef>
            </a:pPr>
            <a:r>
              <a:rPr lang="en-US"/>
              <a:t>[2] When one carbonyl component has especially acidic  </a:t>
            </a:r>
            <a:r>
              <a:rPr lang="en-US">
                <a:sym typeface="Symbol" pitchFamily="18" charset="2"/>
              </a:rPr>
              <a:t> hydrogens, these hydrogens are more readily removed than the other  H atoms. As a result, the -dicarbonyl compound always becomes the enolate component of the aldol reaction.</a:t>
            </a:r>
          </a:p>
        </p:txBody>
      </p:sp>
      <p:sp>
        <p:nvSpPr>
          <p:cNvPr id="14341" name="Text Box 8"/>
          <p:cNvSpPr txBox="1">
            <a:spLocks noChangeArrowheads="1"/>
          </p:cNvSpPr>
          <p:nvPr/>
        </p:nvSpPr>
        <p:spPr bwMode="auto">
          <a:xfrm>
            <a:off x="1752600" y="76200"/>
            <a:ext cx="5638800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sz="2600"/>
              <a:t>Carbonyl Condensation Reactions</a:t>
            </a:r>
          </a:p>
        </p:txBody>
      </p:sp>
      <p:sp>
        <p:nvSpPr>
          <p:cNvPr id="14342" name="Rectangle 10"/>
          <p:cNvSpPr>
            <a:spLocks noChangeArrowheads="1"/>
          </p:cNvSpPr>
          <p:nvPr/>
        </p:nvSpPr>
        <p:spPr bwMode="auto">
          <a:xfrm>
            <a:off x="1676400" y="5105400"/>
            <a:ext cx="6858000" cy="762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ar-IQ"/>
          </a:p>
        </p:txBody>
      </p:sp>
      <p:pic>
        <p:nvPicPr>
          <p:cNvPr id="14343" name="Picture 11" descr="0005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3289300"/>
            <a:ext cx="7696200" cy="303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72</Words>
  <Application>Microsoft Office PowerPoint</Application>
  <PresentationFormat>On-screen Show (4:3)</PresentationFormat>
  <Paragraphs>9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Toshiba</dc:creator>
  <cp:lastModifiedBy>Toshiba</cp:lastModifiedBy>
  <cp:revision>7</cp:revision>
  <dcterms:created xsi:type="dcterms:W3CDTF">2019-11-16T12:47:35Z</dcterms:created>
  <dcterms:modified xsi:type="dcterms:W3CDTF">2019-11-16T12:59:40Z</dcterms:modified>
</cp:coreProperties>
</file>